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10"/>
  </p:notesMasterIdLst>
  <p:sldIdLst>
    <p:sldId id="256" r:id="rId3"/>
    <p:sldId id="863" r:id="rId4"/>
    <p:sldId id="2931" r:id="rId5"/>
    <p:sldId id="2934" r:id="rId6"/>
    <p:sldId id="2941" r:id="rId7"/>
    <p:sldId id="2939" r:id="rId8"/>
    <p:sldId id="258" r:id="rId9"/>
  </p:sldIdLst>
  <p:sldSz cx="9144000" cy="6858000" type="screen4x3"/>
  <p:notesSz cx="6858000" cy="9144000"/>
  <p:defaultTextStyle>
    <a:defPPr>
      <a:defRPr lang="en-US"/>
    </a:defPPr>
    <a:lvl1pPr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MS PGothic"/>
        <a:cs typeface="+mn-cs"/>
      </a:defRPr>
    </a:lvl1pPr>
    <a:lvl2pPr marL="4572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MS PGothic"/>
        <a:cs typeface="+mn-cs"/>
      </a:defRPr>
    </a:lvl2pPr>
    <a:lvl3pPr marL="9144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MS PGothic"/>
        <a:cs typeface="+mn-cs"/>
      </a:defRPr>
    </a:lvl3pPr>
    <a:lvl4pPr marL="13716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MS PGothic"/>
        <a:cs typeface="+mn-cs"/>
      </a:defRPr>
    </a:lvl4pPr>
    <a:lvl5pPr marL="18288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MS PGothic"/>
        <a:cs typeface="+mn-cs"/>
      </a:defRPr>
    </a:lvl5pPr>
    <a:lvl6pPr marL="2286000" algn="l" defTabSz="914400">
      <a:defRPr>
        <a:solidFill>
          <a:schemeClr val="tx1"/>
        </a:solidFill>
        <a:latin typeface="Calibri"/>
        <a:ea typeface="MS PGothic"/>
        <a:cs typeface="+mn-cs"/>
      </a:defRPr>
    </a:lvl6pPr>
    <a:lvl7pPr marL="2743200" algn="l" defTabSz="914400">
      <a:defRPr>
        <a:solidFill>
          <a:schemeClr val="tx1"/>
        </a:solidFill>
        <a:latin typeface="Calibri"/>
        <a:ea typeface="MS PGothic"/>
        <a:cs typeface="+mn-cs"/>
      </a:defRPr>
    </a:lvl7pPr>
    <a:lvl8pPr marL="3200400" algn="l" defTabSz="914400">
      <a:defRPr>
        <a:solidFill>
          <a:schemeClr val="tx1"/>
        </a:solidFill>
        <a:latin typeface="Calibri"/>
        <a:ea typeface="MS PGothic"/>
        <a:cs typeface="+mn-cs"/>
      </a:defRPr>
    </a:lvl8pPr>
    <a:lvl9pPr marL="3657600" algn="l" defTabSz="914400">
      <a:defRPr>
        <a:solidFill>
          <a:schemeClr val="tx1"/>
        </a:solidFill>
        <a:latin typeface="Calibri"/>
        <a:ea typeface="MS PGothic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eanne Lesnar" initials="BL" lastIdx="5" clrIdx="0">
    <p:extLst>
      <p:ext uri="{19B8F6BF-5375-455C-9EA6-DF929625EA0E}">
        <p15:presenceInfo xmlns:p15="http://schemas.microsoft.com/office/powerpoint/2012/main" userId="Breanne Lesnar" providerId="None"/>
      </p:ext>
    </p:extLst>
  </p:cmAuthor>
  <p:cmAuthor id="2" name="Navita Jain" initials="NJ" lastIdx="36" clrIdx="1">
    <p:extLst>
      <p:ext uri="{19B8F6BF-5375-455C-9EA6-DF929625EA0E}">
        <p15:presenceInfo xmlns:p15="http://schemas.microsoft.com/office/powerpoint/2012/main" userId="S-1-5-21-1164796998-425059385-3021887889-1672" providerId="AD"/>
      </p:ext>
    </p:extLst>
  </p:cmAuthor>
  <p:cmAuthor id="3" name="Manju Chatani" initials="MC" lastIdx="4" clrIdx="2">
    <p:extLst>
      <p:ext uri="{19B8F6BF-5375-455C-9EA6-DF929625EA0E}">
        <p15:presenceInfo xmlns:p15="http://schemas.microsoft.com/office/powerpoint/2012/main" userId="2d173933764bedb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F1D"/>
    <a:srgbClr val="6D1B63"/>
    <a:srgbClr val="E79513"/>
    <a:srgbClr val="88580E"/>
    <a:srgbClr val="00A990"/>
    <a:srgbClr val="00F6D3"/>
    <a:srgbClr val="C9B1AB"/>
    <a:srgbClr val="FFD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7154DF1-C0B5-1657-8D81-C3C6310AD0A3}">
  <a:tblStyle styleId="{2CBB8176-4A28-1373-8FCD-9F977AA4B7E9}" styleName="Medium Style 4 - Accent 1">
    <a:wholeTbl>
      <a:tcTxStyle>
        <a:fontRef idx="minor">
          <a:srgbClr val="000000"/>
        </a:fontRef>
        <a:schemeClr val="dk1"/>
      </a:tcTxStyle>
      <a:tcStyle>
        <a:tcBdr>
          <a:left>
            <a:ln w="12700">
              <a:solidFill>
                <a:schemeClr val="accent1"/>
              </a:solidFill>
            </a:ln>
          </a:left>
          <a:right>
            <a:ln w="12700">
              <a:solidFill>
                <a:schemeClr val="accent1"/>
              </a:solidFill>
            </a:ln>
          </a:right>
          <a:top>
            <a:ln w="12700">
              <a:solidFill>
                <a:schemeClr val="accent1"/>
              </a:solidFill>
            </a:ln>
          </a:top>
          <a:bottom>
            <a:ln w="12700">
              <a:solidFill>
                <a:schemeClr val="accent1"/>
              </a:solidFill>
            </a:ln>
          </a:bottom>
          <a:insideH>
            <a:ln w="12700">
              <a:solidFill>
                <a:schemeClr val="accent1"/>
              </a:solidFill>
            </a:ln>
          </a:insideH>
          <a:insideV>
            <a:ln w="12700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Style>
        <a:tcBdr/>
      </a:tcStyle>
    </a:lastCol>
    <a:firstCol>
      <a:tcStyle>
        <a:tcBdr/>
      </a:tcStyle>
    </a:firstCol>
    <a:lastRow>
      <a:tcStyle>
        <a:tcBdr>
          <a:top>
            <a:ln w="25400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chemeClr val="accent1">
              <a:tint val="20000"/>
            </a:schemeClr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7154DF1-C0B5-1657-8D81-C3C6310AD0A3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534" autoAdjust="0"/>
    <p:restoredTop sz="88472" autoAdjust="0"/>
  </p:normalViewPr>
  <p:slideViewPr>
    <p:cSldViewPr>
      <p:cViewPr varScale="1">
        <p:scale>
          <a:sx n="53" d="100"/>
          <a:sy n="53" d="100"/>
        </p:scale>
        <p:origin x="149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4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7EE60-F42D-614F-90A7-56FB33FE8AF3}" type="datetimeFigureOut">
              <a:rPr lang="en-US" smtClean="0"/>
              <a:t>7/14/20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83279-4DDE-B64D-AB1D-957D22FA5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095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983279-4DDE-B64D-AB1D-957D22FA55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915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ea typeface="ＭＳ Ｐゴシック" pitchFamily="34" charset="-128"/>
              </a:rPr>
              <a:t> -- pre-Ad5 prevention trials</a:t>
            </a:r>
          </a:p>
          <a:p>
            <a:r>
              <a:rPr lang="en-US" altLang="en-US" dirty="0">
                <a:ea typeface="ＭＳ Ｐゴシック" pitchFamily="34" charset="-128"/>
              </a:rPr>
              <a:t>	testing TDF/FTC itself</a:t>
            </a:r>
          </a:p>
          <a:p>
            <a:r>
              <a:rPr lang="en-US" altLang="en-US" dirty="0">
                <a:ea typeface="ＭＳ Ｐゴシック" pitchFamily="34" charset="-128"/>
              </a:rPr>
              <a:t>	vax</a:t>
            </a:r>
          </a:p>
          <a:p>
            <a:r>
              <a:rPr lang="en-US" altLang="en-US" dirty="0">
                <a:ea typeface="ＭＳ Ｐゴシック" pitchFamily="34" charset="-128"/>
              </a:rPr>
              <a:t>	microbicides</a:t>
            </a:r>
          </a:p>
          <a:p>
            <a:r>
              <a:rPr lang="en-US" altLang="en-US" dirty="0">
                <a:ea typeface="ＭＳ Ｐゴシック" pitchFamily="34" charset="-128"/>
              </a:rPr>
              <a:t> -- </a:t>
            </a: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32E1271B-DD36-4468-92D0-93BF15D1EF48}" type="slidenum">
              <a:rPr lang="en-US" altLang="en-US" sz="1200">
                <a:latin typeface="Calibri" pitchFamily="34" charset="0"/>
              </a:rPr>
              <a:pPr eaLnBrk="1" hangingPunct="1"/>
              <a:t>2</a:t>
            </a:fld>
            <a:endParaRPr lang="en-US" altLang="en-US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299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Aft>
                <a:spcPts val="600"/>
              </a:spcAft>
              <a:buClr>
                <a:srgbClr val="A6A6A6"/>
              </a:buClr>
            </a:pPr>
            <a:r>
              <a:rPr lang="en-US" altLang="en-US" dirty="0">
                <a:solidFill>
                  <a:srgbClr val="000000"/>
                </a:solidFill>
                <a:latin typeface="Arial Narrow" panose="020B0606020202030204" pitchFamily="34" charset="0"/>
              </a:rPr>
              <a:t>Placebo-controlled trials have evolving </a:t>
            </a:r>
            <a:r>
              <a:rPr lang="en-US" altLang="en-US" dirty="0" err="1">
                <a:solidFill>
                  <a:srgbClr val="000000"/>
                </a:solidFill>
                <a:latin typeface="Arial Narrow" panose="020B0606020202030204" pitchFamily="34" charset="0"/>
              </a:rPr>
              <a:t>SoPs</a:t>
            </a:r>
            <a:r>
              <a:rPr lang="en-US" altLang="en-US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Arial Narrow" panose="020B0606020202030204" pitchFamily="34" charset="0"/>
              </a:rPr>
              <a:t>eg</a:t>
            </a:r>
            <a:r>
              <a:rPr lang="en-US" altLang="en-US" dirty="0">
                <a:solidFill>
                  <a:srgbClr val="000000"/>
                </a:solidFill>
                <a:latin typeface="Arial Narrow" panose="020B0606020202030204" pitchFamily="34" charset="0"/>
              </a:rPr>
              <a:t> vax trials, AMP. 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83279-4DDE-B64D-AB1D-957D22FA55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809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 eaLnBrk="1" hangingPunct="1">
              <a:spcAft>
                <a:spcPts val="600"/>
              </a:spcAft>
              <a:buClr>
                <a:srgbClr val="A6A6A6"/>
              </a:buClr>
            </a:pPr>
            <a:r>
              <a:rPr lang="en-US" altLang="en-US" dirty="0">
                <a:solidFill>
                  <a:srgbClr val="000000"/>
                </a:solidFill>
                <a:latin typeface="Arial Narrow" panose="020B0606020202030204" pitchFamily="34" charset="0"/>
              </a:rPr>
              <a:t>Active controlled trials have been superiority and non-inferiority.   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83279-4DDE-B64D-AB1D-957D22FA55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020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/>
              <a:t>And.. Other innovative designs, e.g.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dirty="0"/>
              <a:t>Un-blinded active comparator in a non-inferiority or superiority design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Examples: Model proposed by manufacturers for DISCOVER (FTC/TAF), HPTN 083 &amp; 084 (CAB-LA), but not accepted by regulators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83279-4DDE-B64D-AB1D-957D22FA55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2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 descr="mastheadhigdef.pdf"/>
          <p:cNvPicPr>
            <a:picLocks noChangeAspect="1"/>
          </p:cNvPicPr>
          <p:nvPr userDrawn="1"/>
        </p:nvPicPr>
        <p:blipFill>
          <a:blip r:embed="rId2"/>
          <a:srcRect l="41064" t="30109" r="17823" b="21793"/>
          <a:stretch/>
        </p:blipFill>
        <p:spPr bwMode="auto">
          <a:xfrm>
            <a:off x="0" y="42863"/>
            <a:ext cx="3759200" cy="132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mastheadhigdef.pdf"/>
          <p:cNvPicPr>
            <a:picLocks noChangeAspect="1"/>
          </p:cNvPicPr>
          <p:nvPr userDrawn="1"/>
        </p:nvPicPr>
        <p:blipFill>
          <a:blip r:embed="rId3"/>
          <a:srcRect l="41064" t="30109" r="17823" b="21793"/>
          <a:stretch/>
        </p:blipFill>
        <p:spPr bwMode="auto">
          <a:xfrm>
            <a:off x="0" y="0"/>
            <a:ext cx="3759200" cy="132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mastheadhigdef.pdf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6350" y="-6350"/>
            <a:ext cx="9155113" cy="137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mastheadhigdef.pdf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4924425" y="136525"/>
            <a:ext cx="3759200" cy="6794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itle 1"/>
          <p:cNvSpPr>
            <a:spLocks noGrp="1"/>
          </p:cNvSpPr>
          <p:nvPr>
            <p:ph type="ctrTitle"/>
          </p:nvPr>
        </p:nvSpPr>
        <p:spPr bwMode="auto">
          <a:xfrm>
            <a:off x="685800" y="2824554"/>
            <a:ext cx="7772400" cy="1470025"/>
          </a:xfrm>
        </p:spPr>
        <p:txBody>
          <a:bodyPr/>
          <a:lstStyle>
            <a:lvl1pPr algn="l">
              <a:defRPr lang="en-US" sz="4400">
                <a:solidFill>
                  <a:schemeClr val="bg1">
                    <a:lumMod val="50000"/>
                  </a:schemeClr>
                </a:solidFill>
                <a:latin typeface="Cambria"/>
                <a:cs typeface="Cambria"/>
              </a:defRPr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</p:spTree>
  </p:cSld>
  <p:clrMapOvr>
    <a:masterClrMapping/>
  </p:clrMapOvr>
  <p:hf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66422-FF16-417F-9D1C-40C7130EB7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845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2E260-3633-450A-9CC0-892EA3A5DE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7759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499C4-3FA4-4FBB-82AA-2EBB45D5F4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065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32A1E-274D-4D32-885E-7F567BB8C9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274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3DB2C-E67C-4878-89EE-23BE3C25B7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1046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8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9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0" y="887415"/>
            <a:ext cx="9156700" cy="2381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457200" y="-106362"/>
            <a:ext cx="8229600" cy="1143000"/>
          </a:xfrm>
        </p:spPr>
        <p:txBody>
          <a:bodyPr/>
          <a:lstStyle>
            <a:lvl1pPr algn="l">
              <a:defRPr>
                <a:latin typeface="Cambria"/>
                <a:cs typeface="Cambria"/>
              </a:defRPr>
            </a:lvl1pPr>
          </a:lstStyle>
          <a:p>
            <a:pPr>
              <a:defRPr/>
            </a:pPr>
            <a:r>
              <a:rPr lang="en-US"/>
              <a:t>Click to edit Master title</a:t>
            </a:r>
            <a:endParaRPr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219204"/>
            <a:ext cx="8229600" cy="4525963"/>
          </a:xfrm>
        </p:spPr>
        <p:txBody>
          <a:bodyPr/>
          <a:lstStyle>
            <a:lvl1pPr>
              <a:buClr>
                <a:srgbClr val="AE1835"/>
              </a:buClr>
              <a:defRPr/>
            </a:lvl1pPr>
            <a:lvl2pPr>
              <a:buClr>
                <a:srgbClr val="AE1835"/>
              </a:buClr>
              <a:defRPr/>
            </a:lvl2pPr>
            <a:lvl3pPr>
              <a:buClr>
                <a:srgbClr val="AE1835"/>
              </a:buClr>
              <a:defRPr/>
            </a:lvl3pPr>
            <a:lvl4pPr>
              <a:buClr>
                <a:srgbClr val="AE1835"/>
              </a:buClr>
              <a:defRPr/>
            </a:lvl4pPr>
            <a:lvl5pPr>
              <a:buClr>
                <a:srgbClr val="AE1835"/>
              </a:buClr>
              <a:defRPr/>
            </a:lvl5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</p:spTree>
  </p:cSld>
  <p:clrMapOvr>
    <a:masterClrMapping/>
  </p:clrMapOvr>
  <p:hf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C9865-BC5F-4901-86A4-0A8A8F84B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7283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1603A-D978-4B4D-B067-65B3CA7A21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7209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66EAE-9C85-40CF-9149-7C929B46AB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6658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86445-E50A-42A4-88A3-AC4E315551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7432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4DCC6-94AB-4732-8B1D-7C68D32F57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7268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D0173-359E-4410-A0AC-68BA07ECCC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456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23AD2-0A5B-4B73-B37D-FBFBADB82A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1801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3CC724B-0ACD-4986-82C3-867C38CF9917}" type="datetimeFigureOut">
              <a:t>7/14/20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486C1DD-21A8-4CF8-8E7D-F6843688F5C5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/>
  <p:txStyles>
    <p:titleStyle>
      <a:lvl1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+mj-lt"/>
          <a:ea typeface="MS PGothic"/>
          <a:cs typeface="MS PGothic"/>
        </a:defRPr>
      </a:lvl1pPr>
      <a:lvl2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MS PGothic"/>
          <a:cs typeface="MS PGothic"/>
        </a:defRPr>
      </a:lvl2pPr>
      <a:lvl3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MS PGothic"/>
          <a:cs typeface="MS PGothic"/>
        </a:defRPr>
      </a:lvl3pPr>
      <a:lvl4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MS PGothic"/>
          <a:cs typeface="MS PGothic"/>
        </a:defRPr>
      </a:lvl4pPr>
      <a:lvl5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MS PGothic"/>
          <a:cs typeface="MS PGothic"/>
        </a:defRPr>
      </a:lvl5pPr>
      <a:lvl6pPr marL="4572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ＭＳ Ｐゴシック"/>
          <a:cs typeface="ＭＳ Ｐゴシック"/>
        </a:defRPr>
      </a:lvl6pPr>
      <a:lvl7pPr marL="9144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ＭＳ Ｐゴシック"/>
          <a:cs typeface="ＭＳ Ｐゴシック"/>
        </a:defRPr>
      </a:lvl7pPr>
      <a:lvl8pPr marL="13716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ＭＳ Ｐゴシック"/>
          <a:cs typeface="ＭＳ Ｐゴシック"/>
        </a:defRPr>
      </a:lvl8pPr>
      <a:lvl9pPr marL="18288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ＭＳ Ｐゴシック"/>
          <a:cs typeface="ＭＳ Ｐゴシック"/>
        </a:defRPr>
      </a:lvl9pPr>
    </p:titleStyle>
    <p:bodyStyle>
      <a:lvl1pPr marL="342900" indent="-342900" algn="l">
        <a:spcBef>
          <a:spcPts val="0"/>
        </a:spcBef>
        <a:spcAft>
          <a:spcPts val="0"/>
        </a:spcAft>
        <a:buFont typeface="Arial"/>
        <a:buChar char="•"/>
        <a:defRPr sz="3200">
          <a:solidFill>
            <a:schemeClr val="tx1"/>
          </a:solidFill>
          <a:latin typeface="+mn-lt"/>
          <a:ea typeface="MS PGothic"/>
          <a:cs typeface="MS PGothic"/>
        </a:defRPr>
      </a:lvl1pPr>
      <a:lvl2pPr marL="742950" indent="-285750" algn="l">
        <a:spcBef>
          <a:spcPts val="0"/>
        </a:spcBef>
        <a:spcAft>
          <a:spcPts val="0"/>
        </a:spcAft>
        <a:buFont typeface="Arial"/>
        <a:buChar char="–"/>
        <a:defRPr sz="2800">
          <a:solidFill>
            <a:schemeClr val="tx1"/>
          </a:solidFill>
          <a:latin typeface="+mn-lt"/>
          <a:ea typeface="MS PGothic"/>
          <a:cs typeface="MS PGothic"/>
        </a:defRPr>
      </a:lvl2pPr>
      <a:lvl3pPr marL="1143000" indent="-228600" algn="l">
        <a:spcBef>
          <a:spcPts val="0"/>
        </a:spcBef>
        <a:spcAft>
          <a:spcPts val="0"/>
        </a:spcAft>
        <a:buFont typeface="Arial"/>
        <a:buChar char="•"/>
        <a:defRPr sz="2400">
          <a:solidFill>
            <a:schemeClr val="tx1"/>
          </a:solidFill>
          <a:latin typeface="+mn-lt"/>
          <a:ea typeface="MS PGothic"/>
          <a:cs typeface="MS PGothic"/>
        </a:defRPr>
      </a:lvl3pPr>
      <a:lvl4pPr marL="1600200" indent="-228600" algn="l">
        <a:spcBef>
          <a:spcPts val="0"/>
        </a:spcBef>
        <a:spcAft>
          <a:spcPts val="0"/>
        </a:spcAft>
        <a:buFont typeface="Arial"/>
        <a:buChar char="–"/>
        <a:defRPr sz="2000">
          <a:solidFill>
            <a:schemeClr val="tx1"/>
          </a:solidFill>
          <a:latin typeface="+mn-lt"/>
          <a:ea typeface="MS PGothic"/>
          <a:cs typeface="MS PGothic"/>
        </a:defRPr>
      </a:lvl4pPr>
      <a:lvl5pPr marL="2057400" indent="-228600" algn="l">
        <a:spcBef>
          <a:spcPts val="0"/>
        </a:spcBef>
        <a:spcAft>
          <a:spcPts val="0"/>
        </a:spcAft>
        <a:buFont typeface="Arial"/>
        <a:buChar char="»"/>
        <a:defRPr sz="2000">
          <a:solidFill>
            <a:schemeClr val="tx1"/>
          </a:solidFill>
          <a:latin typeface="+mn-lt"/>
          <a:ea typeface="MS PGothic"/>
          <a:cs typeface="MS PGothic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285"/>
            <a:ext cx="2133600" cy="47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285"/>
            <a:ext cx="2895600" cy="47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285"/>
            <a:ext cx="2133600" cy="47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7EEEDB8-C2C6-4EF5-B11D-A7CC31464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4207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11" Type="http://schemas.openxmlformats.org/officeDocument/2006/relationships/image" Target="../media/image16.jpeg"/><Relationship Id="rId5" Type="http://schemas.openxmlformats.org/officeDocument/2006/relationships/image" Target="../media/image11.jpeg"/><Relationship Id="rId10" Type="http://schemas.openxmlformats.org/officeDocument/2006/relationships/image" Target="../media/image8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8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11" Type="http://schemas.openxmlformats.org/officeDocument/2006/relationships/image" Target="../media/image19.jpeg"/><Relationship Id="rId5" Type="http://schemas.openxmlformats.org/officeDocument/2006/relationships/image" Target="../media/image12.jpeg"/><Relationship Id="rId10" Type="http://schemas.openxmlformats.org/officeDocument/2006/relationships/image" Target="../media/image16.jpeg"/><Relationship Id="rId4" Type="http://schemas.openxmlformats.org/officeDocument/2006/relationships/image" Target="../media/image11.jpe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11" Type="http://schemas.openxmlformats.org/officeDocument/2006/relationships/image" Target="../media/image20.jpeg"/><Relationship Id="rId5" Type="http://schemas.openxmlformats.org/officeDocument/2006/relationships/image" Target="../media/image11.jpeg"/><Relationship Id="rId10" Type="http://schemas.openxmlformats.org/officeDocument/2006/relationships/image" Target="../media/image8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4"/>
          <p:cNvSpPr>
            <a:spLocks noGrp="1"/>
          </p:cNvSpPr>
          <p:nvPr>
            <p:ph type="ctrTitle"/>
          </p:nvPr>
        </p:nvSpPr>
        <p:spPr bwMode="auto">
          <a:xfrm>
            <a:off x="0" y="2743200"/>
            <a:ext cx="9144000" cy="1470025"/>
          </a:xfrm>
        </p:spPr>
        <p:txBody>
          <a:bodyPr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  <a:latin typeface="Garamond"/>
                <a:ea typeface="ＭＳ Ｐゴシック"/>
              </a:rPr>
              <a:t>Trial Design Concepts in the </a:t>
            </a:r>
            <a:br>
              <a:rPr lang="en-US" b="1" dirty="0">
                <a:solidFill>
                  <a:schemeClr val="tx1"/>
                </a:solidFill>
                <a:latin typeface="Garamond"/>
                <a:ea typeface="ＭＳ Ｐゴシック"/>
              </a:rPr>
            </a:br>
            <a:r>
              <a:rPr lang="en-US" b="1" dirty="0">
                <a:solidFill>
                  <a:schemeClr val="tx1"/>
                </a:solidFill>
                <a:latin typeface="Garamond"/>
                <a:ea typeface="ＭＳ Ｐゴシック"/>
              </a:rPr>
              <a:t>Era(s) of Oral TDF/FTC</a:t>
            </a:r>
            <a:endParaRPr i="1" dirty="0">
              <a:solidFill>
                <a:schemeClr val="tx1"/>
              </a:solidFill>
              <a:latin typeface="Garamond"/>
              <a:ea typeface="ＭＳ Ｐゴシック"/>
            </a:endParaRPr>
          </a:p>
        </p:txBody>
      </p:sp>
      <p:sp>
        <p:nvSpPr>
          <p:cNvPr id="5" name="TextBox 17"/>
          <p:cNvSpPr>
            <a:spLocks/>
          </p:cNvSpPr>
          <p:nvPr/>
        </p:nvSpPr>
        <p:spPr bwMode="auto">
          <a:xfrm>
            <a:off x="304800" y="5674022"/>
            <a:ext cx="8534400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/>
                <a:ea typeface="MS PGothic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/>
                <a:ea typeface="MS PGothic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/>
                <a:ea typeface="MS PGothic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/>
                <a:ea typeface="MS PGothic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Calibri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Calibri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Calibri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Calibri"/>
                <a:ea typeface="MS PGothic"/>
              </a:defRPr>
            </a:lvl9pPr>
          </a:lstStyle>
          <a:p>
            <a:pPr>
              <a:defRPr/>
            </a:pPr>
            <a:r>
              <a:rPr lang="en-US" sz="1800" dirty="0">
                <a:latin typeface="Cambria" panose="02040503050406030204" pitchFamily="18" charset="0"/>
                <a:ea typeface="+mj-ea"/>
              </a:rPr>
              <a:t>Stacey Hannah</a:t>
            </a:r>
          </a:p>
          <a:p>
            <a:pPr>
              <a:defRPr/>
            </a:pPr>
            <a:r>
              <a:rPr lang="en-US" sz="1800" dirty="0">
                <a:latin typeface="Cambria" panose="02040503050406030204" pitchFamily="18" charset="0"/>
                <a:ea typeface="+mj-ea"/>
              </a:rPr>
              <a:t>Director of Research Engagement, AVAC</a:t>
            </a:r>
          </a:p>
          <a:p>
            <a:pPr>
              <a:defRPr/>
            </a:pPr>
            <a:r>
              <a:rPr lang="en-US" sz="1800" dirty="0">
                <a:latin typeface="Cambria" panose="02040503050406030204" pitchFamily="18" charset="0"/>
                <a:ea typeface="+mj-ea"/>
              </a:rPr>
              <a:t>Trial Design Academy, Sept 2019</a:t>
            </a:r>
            <a:endParaRPr dirty="0">
              <a:latin typeface="Cambria" panose="02040503050406030204" pitchFamily="18" charset="0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EE532C0D-8C7C-2F4B-BA06-16F13A08B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53" y="1975962"/>
            <a:ext cx="2949835" cy="2080975"/>
          </a:xfrm>
          <a:prstGeom prst="rect">
            <a:avLst/>
          </a:prstGeom>
        </p:spPr>
      </p:pic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134938" y="-153988"/>
            <a:ext cx="8890000" cy="1143001"/>
          </a:xfrm>
        </p:spPr>
        <p:txBody>
          <a:bodyPr/>
          <a:lstStyle/>
          <a:p>
            <a:pPr algn="ctr" eaLnBrk="1" hangingPunct="1"/>
            <a:r>
              <a:rPr lang="en-US" altLang="en-US" sz="5400" dirty="0">
                <a:solidFill>
                  <a:srgbClr val="FFFFFF"/>
                </a:solidFill>
                <a:latin typeface="Cambria" panose="02040503050406030204" pitchFamily="18" charset="0"/>
                <a:ea typeface="ＭＳ Ｐゴシック" pitchFamily="34" charset="-128"/>
              </a:rPr>
              <a:t>Pre Oral TDF/FTC</a:t>
            </a:r>
          </a:p>
        </p:txBody>
      </p:sp>
      <p:pic>
        <p:nvPicPr>
          <p:cNvPr id="10" name="Picture 2" descr="VCT Infographic">
            <a:extLst>
              <a:ext uri="{FF2B5EF4-FFF2-40B4-BE49-F238E27FC236}">
                <a16:creationId xmlns:a16="http://schemas.microsoft.com/office/drawing/2014/main" id="{70AA0578-918B-A948-A2E5-40523AD1E0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3920220" y="5048689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90A8063-854F-EC44-AB20-8828618587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1818" b="27901"/>
          <a:stretch/>
        </p:blipFill>
        <p:spPr>
          <a:xfrm>
            <a:off x="576699" y="5092824"/>
            <a:ext cx="561347" cy="472618"/>
          </a:xfrm>
          <a:prstGeom prst="rect">
            <a:avLst/>
          </a:prstGeom>
        </p:spPr>
      </p:pic>
      <p:pic>
        <p:nvPicPr>
          <p:cNvPr id="12" name="Picture 4" descr="Image result for condom">
            <a:extLst>
              <a:ext uri="{FF2B5EF4-FFF2-40B4-BE49-F238E27FC236}">
                <a16:creationId xmlns:a16="http://schemas.microsoft.com/office/drawing/2014/main" id="{2B58347C-FC05-874E-87C7-BCDD2199C6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1173164" y="5102930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HPIM0778">
            <a:extLst>
              <a:ext uri="{FF2B5EF4-FFF2-40B4-BE49-F238E27FC236}">
                <a16:creationId xmlns:a16="http://schemas.microsoft.com/office/drawing/2014/main" id="{4D5E8FA2-F91C-A247-9192-C61608C72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71279" y="5289337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Image result for circumcision egypt">
            <a:extLst>
              <a:ext uri="{FF2B5EF4-FFF2-40B4-BE49-F238E27FC236}">
                <a16:creationId xmlns:a16="http://schemas.microsoft.com/office/drawing/2014/main" id="{0B0A8D76-D66F-E64B-98DA-EF675A1FB9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2910793" y="4966752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Image result for sexually transmitted diseases">
            <a:extLst>
              <a:ext uri="{FF2B5EF4-FFF2-40B4-BE49-F238E27FC236}">
                <a16:creationId xmlns:a16="http://schemas.microsoft.com/office/drawing/2014/main" id="{F3877F1C-D11C-B64A-BEB3-80E553906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402" y="4924096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77AB821-748A-0C4B-94A8-59A8EAA22CA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3879" t="16324" r="11121" b="2425"/>
          <a:stretch/>
        </p:blipFill>
        <p:spPr>
          <a:xfrm>
            <a:off x="2284391" y="5181272"/>
            <a:ext cx="569713" cy="411459"/>
          </a:xfrm>
          <a:prstGeom prst="rect">
            <a:avLst/>
          </a:prstGeom>
        </p:spPr>
      </p:pic>
      <p:pic>
        <p:nvPicPr>
          <p:cNvPr id="17" name="Picture 2" descr="VCT Infographic">
            <a:extLst>
              <a:ext uri="{FF2B5EF4-FFF2-40B4-BE49-F238E27FC236}">
                <a16:creationId xmlns:a16="http://schemas.microsoft.com/office/drawing/2014/main" id="{EB3E6615-7174-7E4E-B1AA-C531ACB21E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8327244" y="5030086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845D63A-7A5F-7045-92FC-41E607BB012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1818" b="27901"/>
          <a:stretch/>
        </p:blipFill>
        <p:spPr>
          <a:xfrm>
            <a:off x="4983723" y="5074221"/>
            <a:ext cx="561347" cy="472618"/>
          </a:xfrm>
          <a:prstGeom prst="rect">
            <a:avLst/>
          </a:prstGeom>
        </p:spPr>
      </p:pic>
      <p:pic>
        <p:nvPicPr>
          <p:cNvPr id="19" name="Picture 4" descr="Image result for condom">
            <a:extLst>
              <a:ext uri="{FF2B5EF4-FFF2-40B4-BE49-F238E27FC236}">
                <a16:creationId xmlns:a16="http://schemas.microsoft.com/office/drawing/2014/main" id="{72F3AD1F-BF1B-9046-BF34-1AD3448575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5580188" y="5084327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9" descr="HPIM0778">
            <a:extLst>
              <a:ext uri="{FF2B5EF4-FFF2-40B4-BE49-F238E27FC236}">
                <a16:creationId xmlns:a16="http://schemas.microsoft.com/office/drawing/2014/main" id="{40E11A4C-15BA-E840-BE21-23AE562FF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8303" y="5270734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" descr="Image result for circumcision egypt">
            <a:extLst>
              <a:ext uri="{FF2B5EF4-FFF2-40B4-BE49-F238E27FC236}">
                <a16:creationId xmlns:a16="http://schemas.microsoft.com/office/drawing/2014/main" id="{3A7AA662-E3A4-F84D-9265-799A34970C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7317817" y="4948149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Image result for sexually transmitted diseases">
            <a:extLst>
              <a:ext uri="{FF2B5EF4-FFF2-40B4-BE49-F238E27FC236}">
                <a16:creationId xmlns:a16="http://schemas.microsoft.com/office/drawing/2014/main" id="{3D000563-9791-4A44-8C34-6B93F0367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426" y="4905493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CD7E563-D326-A646-A5C9-D6746A7555D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3879" t="16324" r="11121" b="2425"/>
          <a:stretch/>
        </p:blipFill>
        <p:spPr>
          <a:xfrm>
            <a:off x="6691415" y="5162669"/>
            <a:ext cx="569713" cy="41145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296F2C0-34DC-AB4A-8B66-0B39F44D6C2E}"/>
              </a:ext>
            </a:extLst>
          </p:cNvPr>
          <p:cNvSpPr txBox="1"/>
          <p:nvPr/>
        </p:nvSpPr>
        <p:spPr>
          <a:xfrm>
            <a:off x="4293719" y="3002386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VS.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B586494-71DA-2945-B3ED-2847B9A36C1E}"/>
              </a:ext>
            </a:extLst>
          </p:cNvPr>
          <p:cNvSpPr/>
          <p:nvPr/>
        </p:nvSpPr>
        <p:spPr>
          <a:xfrm>
            <a:off x="5292080" y="1799403"/>
            <a:ext cx="3168352" cy="2493693"/>
          </a:xfrm>
          <a:prstGeom prst="ellipse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PLACEBO</a:t>
            </a:r>
          </a:p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55B696F-89F6-C545-949A-BBE510A23146}"/>
              </a:ext>
            </a:extLst>
          </p:cNvPr>
          <p:cNvSpPr txBox="1"/>
          <p:nvPr/>
        </p:nvSpPr>
        <p:spPr>
          <a:xfrm>
            <a:off x="517044" y="5949280"/>
            <a:ext cx="8109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trials of vaccines, microbicides, STI treatment, as well as PrEP and ART for prevention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DA6A8EE-A5BE-134F-9AB0-3938025D26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06" t="43447" r="11498" b="21401"/>
          <a:stretch/>
        </p:blipFill>
        <p:spPr>
          <a:xfrm>
            <a:off x="5760720" y="2821292"/>
            <a:ext cx="2286000" cy="73152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A658275-F95B-3641-9A63-917DC6BA8FDC}"/>
              </a:ext>
            </a:extLst>
          </p:cNvPr>
          <p:cNvSpPr txBox="1"/>
          <p:nvPr/>
        </p:nvSpPr>
        <p:spPr>
          <a:xfrm>
            <a:off x="2133601" y="2825533"/>
            <a:ext cx="5127527" cy="2308324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The general feeling was that the background package was both ethical and individually beneficial, but did little to alter the design, interpretability, or potential for success for a trial.</a:t>
            </a:r>
          </a:p>
          <a:p>
            <a:pPr algn="ctr"/>
            <a:endParaRPr lang="en-US" i="1" dirty="0"/>
          </a:p>
          <a:p>
            <a:pPr algn="ctr"/>
            <a:r>
              <a:rPr lang="en-US" i="1" dirty="0"/>
              <a:t>Thus, the prevention benefits of the new prevention tool were over and above those of standard-of-care prevention services.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94EC612-2456-F343-8447-4771CB98279F}"/>
              </a:ext>
            </a:extLst>
          </p:cNvPr>
          <p:cNvSpPr txBox="1"/>
          <p:nvPr/>
        </p:nvSpPr>
        <p:spPr>
          <a:xfrm>
            <a:off x="179512" y="1196752"/>
            <a:ext cx="74526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* NOTE: Content for this presentation was taken/adapted from Jared Baeten, April 2019</a:t>
            </a:r>
          </a:p>
        </p:txBody>
      </p:sp>
    </p:spTree>
    <p:extLst>
      <p:ext uri="{BB962C8B-B14F-4D97-AF65-F5344CB8AC3E}">
        <p14:creationId xmlns:p14="http://schemas.microsoft.com/office/powerpoint/2010/main" val="370702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32656"/>
            <a:ext cx="9144000" cy="1111250"/>
          </a:xfrm>
        </p:spPr>
        <p:txBody>
          <a:bodyPr/>
          <a:lstStyle/>
          <a:p>
            <a:r>
              <a:rPr lang="en-GB" altLang="en-US" sz="4000" dirty="0">
                <a:solidFill>
                  <a:schemeClr val="accent2"/>
                </a:solidFill>
              </a:rPr>
              <a:t>With Oral FTC/TDF: </a:t>
            </a:r>
            <a:br>
              <a:rPr lang="en-GB" altLang="en-US" sz="4000" dirty="0">
                <a:solidFill>
                  <a:schemeClr val="accent2"/>
                </a:solidFill>
              </a:rPr>
            </a:br>
            <a:r>
              <a:rPr lang="en-GB" altLang="en-US" sz="2400" dirty="0">
                <a:solidFill>
                  <a:schemeClr val="accent2"/>
                </a:solidFill>
              </a:rPr>
              <a:t>Placebo control, </a:t>
            </a:r>
            <a:r>
              <a:rPr lang="en-GB" altLang="en-US" sz="2400" dirty="0" err="1">
                <a:solidFill>
                  <a:schemeClr val="accent2"/>
                </a:solidFill>
              </a:rPr>
              <a:t>PrEP</a:t>
            </a:r>
            <a:r>
              <a:rPr lang="en-GB" altLang="en-US" sz="2400" dirty="0">
                <a:solidFill>
                  <a:schemeClr val="accent2"/>
                </a:solidFill>
              </a:rPr>
              <a:t> as part of standard of prevention package</a:t>
            </a:r>
            <a:endParaRPr lang="en-US" altLang="en-US" sz="2400" i="1" dirty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643658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rt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2000" kern="1200">
              <a:solidFill>
                <a:srgbClr val="00000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0" y="3276600"/>
            <a:ext cx="1905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kern="120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56674" name="Picture 2" descr="VCT Infographi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3450444" y="5378855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71818" b="27901"/>
          <a:stretch/>
        </p:blipFill>
        <p:spPr>
          <a:xfrm>
            <a:off x="106923" y="5422990"/>
            <a:ext cx="561347" cy="472618"/>
          </a:xfrm>
          <a:prstGeom prst="rect">
            <a:avLst/>
          </a:prstGeom>
        </p:spPr>
      </p:pic>
      <p:pic>
        <p:nvPicPr>
          <p:cNvPr id="156676" name="Picture 4" descr="Image result for condo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703388" y="5433096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HPIM077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01503" y="5619503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8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2441017" y="5296918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80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26" y="5254262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/>
          <a:srcRect l="13879" t="16324" r="11121" b="2425"/>
          <a:stretch/>
        </p:blipFill>
        <p:spPr>
          <a:xfrm>
            <a:off x="1814615" y="5511438"/>
            <a:ext cx="569713" cy="411459"/>
          </a:xfrm>
          <a:prstGeom prst="rect">
            <a:avLst/>
          </a:prstGeom>
        </p:spPr>
      </p:pic>
      <p:pic>
        <p:nvPicPr>
          <p:cNvPr id="22" name="Picture 2" descr="VCT Infographi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8327244" y="5360252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l="71818" b="27901"/>
          <a:stretch/>
        </p:blipFill>
        <p:spPr>
          <a:xfrm>
            <a:off x="4983723" y="5404387"/>
            <a:ext cx="561347" cy="472618"/>
          </a:xfrm>
          <a:prstGeom prst="rect">
            <a:avLst/>
          </a:prstGeom>
        </p:spPr>
      </p:pic>
      <p:pic>
        <p:nvPicPr>
          <p:cNvPr id="24" name="Picture 4" descr="Image result for condo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5580188" y="5414493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HPIM077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8303" y="5600900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7317817" y="5278315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426" y="5235659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9"/>
          <a:srcRect l="13879" t="16324" r="11121" b="2425"/>
          <a:stretch/>
        </p:blipFill>
        <p:spPr>
          <a:xfrm>
            <a:off x="6691415" y="5492835"/>
            <a:ext cx="569713" cy="41145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293719" y="3342590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4553" y="2161440"/>
            <a:ext cx="2949835" cy="208097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83083" y="2170801"/>
            <a:ext cx="2949835" cy="20809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486400" y="2590800"/>
            <a:ext cx="2840844" cy="1524000"/>
          </a:xfrm>
          <a:prstGeom prst="ellipse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kern="1200" dirty="0">
                <a:solidFill>
                  <a:srgbClr val="FFFFFF">
                    <a:lumMod val="75000"/>
                  </a:srgbClr>
                </a:solidFill>
                <a:latin typeface="Arial"/>
              </a:rPr>
              <a:t>PLACEBO</a:t>
            </a: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srgbClr val="FFFFFF">
                  <a:lumMod val="75000"/>
                </a:srgbClr>
              </a:solidFill>
              <a:latin typeface="Arial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srgbClr val="FFFFFF">
                  <a:lumMod val="75000"/>
                </a:srgbClr>
              </a:solidFill>
              <a:latin typeface="Arial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srgbClr val="FFFFFF">
                  <a:lumMod val="75000"/>
                </a:srgbClr>
              </a:solidFill>
              <a:latin typeface="Arial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38200" y="6084004"/>
            <a:ext cx="775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FTC/TDF PrEP becomes part of the background, like previous innovations</a:t>
            </a:r>
          </a:p>
        </p:txBody>
      </p:sp>
      <p:pic>
        <p:nvPicPr>
          <p:cNvPr id="33" name="Picture 2" descr="Image result for PrEP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8" r="38271"/>
          <a:stretch/>
        </p:blipFill>
        <p:spPr bwMode="auto">
          <a:xfrm>
            <a:off x="8781585" y="5579712"/>
            <a:ext cx="228600" cy="36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Image result for PrEP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8" r="38271"/>
          <a:stretch/>
        </p:blipFill>
        <p:spPr bwMode="auto">
          <a:xfrm>
            <a:off x="3924450" y="5569463"/>
            <a:ext cx="228600" cy="36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62266" y="2169150"/>
            <a:ext cx="2809429" cy="2092881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Assumptions: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 everyone will use FTC/TDF PrEP </a:t>
            </a: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HIV incidence will be sufficient for trial to be able to answer its question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FTC/TDF use will be balanced between arms</a:t>
            </a:r>
            <a:endParaRPr lang="en-US" i="1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64615" y="2169829"/>
            <a:ext cx="2809429" cy="2585323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Advantages: 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Tested approach (e.g., same design as FTC/TDF PrEP trials)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Preserves placebo comparison for clear safety &amp; efficacy evaluation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 </a:t>
            </a:r>
            <a:r>
              <a:rPr lang="en-US" sz="1600" kern="1200" dirty="0" err="1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ppts</a:t>
            </a: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have PrEP access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86014" y="2151751"/>
            <a:ext cx="2809429" cy="2092881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Disadvantages: 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Difficult to predict fraction who will use FTC/TDF PrEP and incidence impact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Potential for drug-drug/product interactions with FTC/TDF</a:t>
            </a:r>
            <a:endParaRPr lang="en-US" i="1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33601" y="5496742"/>
            <a:ext cx="4876799" cy="92333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Examples: </a:t>
            </a: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AMP </a:t>
            </a:r>
            <a:r>
              <a:rPr lang="en-US" sz="12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(VRC01 </a:t>
            </a:r>
            <a:r>
              <a:rPr lang="en-US" sz="1200" kern="1200" dirty="0" err="1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bNAb</a:t>
            </a:r>
            <a:r>
              <a:rPr lang="en-US" sz="12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r>
              <a:rPr lang="en-US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HVTN 702 </a:t>
            </a:r>
            <a:r>
              <a:rPr lang="en-US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&amp; 705 </a:t>
            </a:r>
            <a:r>
              <a:rPr lang="en-US" sz="12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(vaccines)</a:t>
            </a:r>
            <a:r>
              <a:rPr lang="en-US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ECHO </a:t>
            </a:r>
            <a:r>
              <a:rPr lang="en-US" sz="12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(contraception)</a:t>
            </a:r>
            <a:endParaRPr lang="en-US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0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60648"/>
            <a:ext cx="9144000" cy="1111250"/>
          </a:xfrm>
        </p:spPr>
        <p:txBody>
          <a:bodyPr/>
          <a:lstStyle/>
          <a:p>
            <a:r>
              <a:rPr lang="en-GB" altLang="en-US" sz="4000" dirty="0">
                <a:solidFill>
                  <a:schemeClr val="accent2"/>
                </a:solidFill>
              </a:rPr>
              <a:t>With Oral FTC/TDF: </a:t>
            </a:r>
            <a:br>
              <a:rPr lang="en-GB" altLang="en-US" sz="4000" dirty="0">
                <a:solidFill>
                  <a:schemeClr val="accent2"/>
                </a:solidFill>
              </a:rPr>
            </a:br>
            <a:r>
              <a:rPr lang="en-GB" altLang="en-US" sz="2400" dirty="0">
                <a:solidFill>
                  <a:schemeClr val="accent2"/>
                </a:solidFill>
              </a:rPr>
              <a:t>PrEP as active comparator</a:t>
            </a:r>
            <a:endParaRPr lang="en-US" altLang="en-US" sz="2400" i="1" dirty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556792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rt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2000" kern="1200">
              <a:solidFill>
                <a:srgbClr val="000000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156674" name="Picture 2" descr="VCT Infographi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3450444" y="5660428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71818" b="27901"/>
          <a:stretch/>
        </p:blipFill>
        <p:spPr>
          <a:xfrm>
            <a:off x="106923" y="5704563"/>
            <a:ext cx="561347" cy="472618"/>
          </a:xfrm>
          <a:prstGeom prst="rect">
            <a:avLst/>
          </a:prstGeom>
        </p:spPr>
      </p:pic>
      <p:pic>
        <p:nvPicPr>
          <p:cNvPr id="156676" name="Picture 4" descr="Image result for condo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703388" y="5714669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HPIM077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01503" y="5901076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8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2441017" y="5578491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80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26" y="5535835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/>
          <a:srcRect l="13879" t="16324" r="11121" b="2425"/>
          <a:stretch/>
        </p:blipFill>
        <p:spPr>
          <a:xfrm>
            <a:off x="1814615" y="5793011"/>
            <a:ext cx="569713" cy="411459"/>
          </a:xfrm>
          <a:prstGeom prst="rect">
            <a:avLst/>
          </a:prstGeom>
        </p:spPr>
      </p:pic>
      <p:pic>
        <p:nvPicPr>
          <p:cNvPr id="22" name="Picture 2" descr="VCT Infographi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8327244" y="5641825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l="71818" b="27901"/>
          <a:stretch/>
        </p:blipFill>
        <p:spPr>
          <a:xfrm>
            <a:off x="4983723" y="5685960"/>
            <a:ext cx="561347" cy="472618"/>
          </a:xfrm>
          <a:prstGeom prst="rect">
            <a:avLst/>
          </a:prstGeom>
        </p:spPr>
      </p:pic>
      <p:pic>
        <p:nvPicPr>
          <p:cNvPr id="24" name="Picture 4" descr="Image result for condo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5580188" y="5696066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HPIM077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8303" y="5882473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7317817" y="5559888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426" y="5517232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9"/>
          <a:srcRect l="13879" t="16324" r="11121" b="2425"/>
          <a:stretch/>
        </p:blipFill>
        <p:spPr>
          <a:xfrm>
            <a:off x="6691415" y="5774408"/>
            <a:ext cx="569713" cy="41145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293719" y="3342590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4553" y="2161440"/>
            <a:ext cx="2949835" cy="208097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140598" y="6333419"/>
            <a:ext cx="7186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FTC/TDF PrEP is the comparison, often with double-dummy placebo</a:t>
            </a:r>
          </a:p>
        </p:txBody>
      </p:sp>
      <p:pic>
        <p:nvPicPr>
          <p:cNvPr id="32" name="Picture 2" descr="Image result for PrEP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195" y="2524058"/>
            <a:ext cx="3480837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Image result for PrEP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151" y="3915913"/>
            <a:ext cx="1195806" cy="62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77001" y="3860337"/>
            <a:ext cx="1126381" cy="794611"/>
          </a:xfrm>
          <a:prstGeom prst="rect">
            <a:avLst/>
          </a:prstGeom>
        </p:spPr>
      </p:pic>
      <p:sp>
        <p:nvSpPr>
          <p:cNvPr id="38" name="Oval 37"/>
          <p:cNvSpPr/>
          <p:nvPr/>
        </p:nvSpPr>
        <p:spPr>
          <a:xfrm>
            <a:off x="6447676" y="3947331"/>
            <a:ext cx="1205014" cy="695258"/>
          </a:xfrm>
          <a:prstGeom prst="ellipse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kern="1200" dirty="0">
                <a:solidFill>
                  <a:srgbClr val="FFFFFF">
                    <a:lumMod val="75000"/>
                  </a:srgbClr>
                </a:solidFill>
                <a:latin typeface="Arial"/>
              </a:rPr>
              <a:t>PLACEBO</a:t>
            </a: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srgbClr val="FFFFFF">
                  <a:lumMod val="75000"/>
                </a:srgbClr>
              </a:solidFill>
              <a:latin typeface="Arial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711221" y="3894785"/>
            <a:ext cx="1205014" cy="69525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kern="1200" dirty="0">
                <a:solidFill>
                  <a:srgbClr val="FFFFFF"/>
                </a:solidFill>
                <a:latin typeface="Arial"/>
              </a:rPr>
              <a:t>PLACEBO</a:t>
            </a: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srgbClr val="FFFFFF">
                  <a:lumMod val="75000"/>
                </a:srgbClr>
              </a:solidFill>
              <a:latin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2266" y="2169149"/>
            <a:ext cx="2809429" cy="2831544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Assumptions: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Credible assumption that new prevention agent will work (e.g., also an antiretroviral)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Desirable to want a direct comparison to FTC/TDF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some persons, the new tool will be preferable </a:t>
            </a:r>
            <a:r>
              <a:rPr lang="en-US" sz="12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(convenience, side effects, adherence, etc.)</a:t>
            </a: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US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64615" y="2169828"/>
            <a:ext cx="2809429" cy="233910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Advantages: 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Provides safety &amp; efficacy relative to FTC/TDF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Provides a PrEP agent (albeit investigational for half of the subjects) to all </a:t>
            </a:r>
            <a:r>
              <a:rPr lang="en-US" sz="1600" kern="120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ppts</a:t>
            </a:r>
            <a:endParaRPr lang="en-US" sz="1600" kern="120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 assess non-inferiority or superiority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186014" y="2151750"/>
            <a:ext cx="2809429" cy="2831544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Disadvantages: 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Provides safety &amp; efficacy relative to FTC/TDF but not placebo </a:t>
            </a:r>
            <a:r>
              <a:rPr lang="en-US" sz="12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(directly)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Double-placebo may be cumbersome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NI comparisons can be challenging to understand 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new prevention tool is not effective, not all </a:t>
            </a:r>
            <a:r>
              <a:rPr lang="en-US" sz="1600" kern="1200" dirty="0" err="1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ppts</a:t>
            </a: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had access to PrEP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206722" y="5992799"/>
            <a:ext cx="4876799" cy="646331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Examples: </a:t>
            </a: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DISCOVER </a:t>
            </a:r>
            <a:r>
              <a:rPr lang="en-US" sz="12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(FTC/TAF)</a:t>
            </a:r>
            <a:r>
              <a:rPr lang="en-US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HPTN 083 &amp; 084 </a:t>
            </a:r>
            <a:r>
              <a:rPr lang="en-US" sz="12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(CAB-LA)</a:t>
            </a:r>
            <a:endParaRPr lang="en-US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27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4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60648"/>
            <a:ext cx="9144000" cy="1111250"/>
          </a:xfrm>
        </p:spPr>
        <p:txBody>
          <a:bodyPr/>
          <a:lstStyle/>
          <a:p>
            <a:r>
              <a:rPr lang="en-GB" altLang="en-US" sz="4000" dirty="0">
                <a:solidFill>
                  <a:schemeClr val="accent2"/>
                </a:solidFill>
              </a:rPr>
              <a:t>“Post” Oral FTC/TDF: </a:t>
            </a:r>
            <a:br>
              <a:rPr lang="en-GB" altLang="en-US" sz="4000" dirty="0">
                <a:solidFill>
                  <a:schemeClr val="accent2"/>
                </a:solidFill>
              </a:rPr>
            </a:br>
            <a:r>
              <a:rPr lang="en-GB" altLang="en-US" sz="2400" dirty="0">
                <a:solidFill>
                  <a:schemeClr val="accent2"/>
                </a:solidFill>
              </a:rPr>
              <a:t>trials among those who declare that </a:t>
            </a:r>
            <a:r>
              <a:rPr lang="en-GB" altLang="en-US" sz="2400" dirty="0" err="1">
                <a:solidFill>
                  <a:schemeClr val="accent2"/>
                </a:solidFill>
              </a:rPr>
              <a:t>PrEP</a:t>
            </a:r>
            <a:r>
              <a:rPr lang="en-GB" altLang="en-US" sz="2400" dirty="0">
                <a:solidFill>
                  <a:schemeClr val="accent2"/>
                </a:solidFill>
              </a:rPr>
              <a:t> is not for them</a:t>
            </a:r>
            <a:endParaRPr lang="en-US" altLang="en-US" sz="2400" i="1" dirty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556792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rt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2000" kern="1200">
              <a:solidFill>
                <a:srgbClr val="00000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0" y="3276600"/>
            <a:ext cx="1905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kern="120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56674" name="Picture 2" descr="VCT Infograph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3450444" y="5101159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1818" b="27901"/>
          <a:stretch/>
        </p:blipFill>
        <p:spPr>
          <a:xfrm>
            <a:off x="106923" y="5145294"/>
            <a:ext cx="561347" cy="472618"/>
          </a:xfrm>
          <a:prstGeom prst="rect">
            <a:avLst/>
          </a:prstGeom>
        </p:spPr>
      </p:pic>
      <p:pic>
        <p:nvPicPr>
          <p:cNvPr id="156676" name="Picture 4" descr="Image result for condo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703388" y="5155400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HPIM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1503" y="5341807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8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2441017" y="5019222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80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26" y="4976566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l="13879" t="16324" r="11121" b="2425"/>
          <a:stretch/>
        </p:blipFill>
        <p:spPr>
          <a:xfrm>
            <a:off x="1814615" y="5233742"/>
            <a:ext cx="569713" cy="411459"/>
          </a:xfrm>
          <a:prstGeom prst="rect">
            <a:avLst/>
          </a:prstGeom>
        </p:spPr>
      </p:pic>
      <p:pic>
        <p:nvPicPr>
          <p:cNvPr id="22" name="Picture 2" descr="VCT Infograph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8327244" y="5082556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/>
          <a:srcRect l="71818" b="27901"/>
          <a:stretch/>
        </p:blipFill>
        <p:spPr>
          <a:xfrm>
            <a:off x="4983723" y="5126691"/>
            <a:ext cx="561347" cy="472618"/>
          </a:xfrm>
          <a:prstGeom prst="rect">
            <a:avLst/>
          </a:prstGeom>
        </p:spPr>
      </p:pic>
      <p:pic>
        <p:nvPicPr>
          <p:cNvPr id="24" name="Picture 4" descr="Image result for condo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5580188" y="5136797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HPIM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8303" y="5323204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7317817" y="5000619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426" y="4957963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8"/>
          <a:srcRect l="13879" t="16324" r="11121" b="2425"/>
          <a:stretch/>
        </p:blipFill>
        <p:spPr>
          <a:xfrm>
            <a:off x="6691415" y="5215139"/>
            <a:ext cx="569713" cy="41145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293719" y="3739015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553" y="2557865"/>
            <a:ext cx="2949835" cy="208097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83083" y="2567226"/>
            <a:ext cx="2949835" cy="208097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489292" y="5795972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FTC/TDF PrEP can be part of package, if minds change</a:t>
            </a:r>
          </a:p>
        </p:txBody>
      </p:sp>
      <p:pic>
        <p:nvPicPr>
          <p:cNvPr id="33" name="Picture 2" descr="Image result for PrEP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8" r="38271"/>
          <a:stretch/>
        </p:blipFill>
        <p:spPr bwMode="auto">
          <a:xfrm>
            <a:off x="8781585" y="5302016"/>
            <a:ext cx="228600" cy="36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Image result for PrEP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8" r="38271"/>
          <a:stretch/>
        </p:blipFill>
        <p:spPr bwMode="auto">
          <a:xfrm>
            <a:off x="3924450" y="5291767"/>
            <a:ext cx="228600" cy="36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val 34"/>
          <p:cNvSpPr/>
          <p:nvPr/>
        </p:nvSpPr>
        <p:spPr>
          <a:xfrm>
            <a:off x="5486400" y="2971800"/>
            <a:ext cx="2840844" cy="1524000"/>
          </a:xfrm>
          <a:prstGeom prst="ellipse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kern="1200" dirty="0">
                <a:solidFill>
                  <a:srgbClr val="FFFFFF">
                    <a:lumMod val="75000"/>
                  </a:srgbClr>
                </a:solidFill>
                <a:latin typeface="Arial"/>
              </a:rPr>
              <a:t>PLACEBO</a:t>
            </a: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srgbClr val="FFFFFF">
                  <a:lumMod val="75000"/>
                </a:srgbClr>
              </a:solidFill>
              <a:latin typeface="Arial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srgbClr val="FFFFFF">
                  <a:lumMod val="75000"/>
                </a:srgbClr>
              </a:solidFill>
              <a:latin typeface="Arial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srgbClr val="FFFFFF">
                  <a:lumMod val="75000"/>
                </a:srgbClr>
              </a:solidFill>
              <a:latin typeface="Arial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6272" y="2172024"/>
            <a:ext cx="2320729" cy="12003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Among persons who have had access to and do not want</a:t>
            </a:r>
          </a:p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6" name="Picture 2" descr="Image result for PrEP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8" r="38271"/>
          <a:stretch/>
        </p:blipFill>
        <p:spPr bwMode="auto">
          <a:xfrm>
            <a:off x="2150653" y="2749853"/>
            <a:ext cx="326051" cy="52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162266" y="2169150"/>
            <a:ext cx="2809429" cy="2092881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Assumptions: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Individuals have </a:t>
            </a:r>
            <a:r>
              <a:rPr lang="en-US" sz="1600" b="1" u="sng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access</a:t>
            </a:r>
            <a:r>
              <a:rPr lang="en-US" sz="16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to PrEP, can </a:t>
            </a:r>
            <a:r>
              <a:rPr lang="en-US" sz="1600" b="1" u="sng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voluntarily decline</a:t>
            </a:r>
            <a:r>
              <a:rPr lang="en-US" sz="16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it, and can </a:t>
            </a:r>
            <a:r>
              <a:rPr lang="en-US" sz="1600" b="1" u="sng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without coercion</a:t>
            </a:r>
            <a:r>
              <a:rPr lang="en-US" sz="1600" b="1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6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enroll into a placebo-controlled trial of a new agent</a:t>
            </a:r>
          </a:p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64615" y="2169829"/>
            <a:ext cx="2809429" cy="2092881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Advantages: 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Becomes a standard placebo-controlled comparison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 also compare to FTC/TDF PrEP (if acceptors are followed), </a:t>
            </a:r>
            <a:r>
              <a:rPr lang="en-US" sz="12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although not randomized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186014" y="2151750"/>
            <a:ext cx="2809429" cy="861774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Disadvantages: </a:t>
            </a:r>
          </a:p>
          <a:p>
            <a:pPr marL="285750" indent="-28575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6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Potentially complicated to design and explain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061372" y="5256120"/>
            <a:ext cx="4876799" cy="646331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Examples: </a:t>
            </a: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kern="1200" dirty="0" err="1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"/>
              </a:rPr>
              <a:t>Mosaico</a:t>
            </a:r>
            <a:r>
              <a:rPr lang="en-US" i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"/>
              </a:rPr>
              <a:t>, run-in designs</a:t>
            </a:r>
          </a:p>
        </p:txBody>
      </p:sp>
    </p:spTree>
    <p:extLst>
      <p:ext uri="{BB962C8B-B14F-4D97-AF65-F5344CB8AC3E}">
        <p14:creationId xmlns:p14="http://schemas.microsoft.com/office/powerpoint/2010/main" val="203168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04664"/>
            <a:ext cx="9144000" cy="1111250"/>
          </a:xfrm>
        </p:spPr>
        <p:txBody>
          <a:bodyPr/>
          <a:lstStyle/>
          <a:p>
            <a:r>
              <a:rPr lang="en-GB" altLang="en-US" sz="4000" dirty="0">
                <a:solidFill>
                  <a:schemeClr val="accent2"/>
                </a:solidFill>
              </a:rPr>
              <a:t>“Post” Oral FTC/TDF: </a:t>
            </a:r>
            <a:br>
              <a:rPr lang="en-GB" altLang="en-US" sz="4000" dirty="0">
                <a:solidFill>
                  <a:schemeClr val="accent2"/>
                </a:solidFill>
              </a:rPr>
            </a:br>
            <a:r>
              <a:rPr lang="en-GB" altLang="en-US" sz="2400" dirty="0">
                <a:solidFill>
                  <a:schemeClr val="accent2"/>
                </a:solidFill>
              </a:rPr>
              <a:t>comparator trials using hypothetical comparisons</a:t>
            </a:r>
            <a:endParaRPr lang="en-US" altLang="en-US" sz="2400" i="1" dirty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90500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0" y="3276600"/>
            <a:ext cx="1905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6674" name="Picture 2" descr="VCT Infographi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3450444" y="5306847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71818" b="27901"/>
          <a:stretch/>
        </p:blipFill>
        <p:spPr>
          <a:xfrm>
            <a:off x="106923" y="5350982"/>
            <a:ext cx="561347" cy="472618"/>
          </a:xfrm>
          <a:prstGeom prst="rect">
            <a:avLst/>
          </a:prstGeom>
        </p:spPr>
      </p:pic>
      <p:pic>
        <p:nvPicPr>
          <p:cNvPr id="156676" name="Picture 4" descr="Image result for condo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703388" y="5361088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HPIM077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01503" y="5547495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8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2441017" y="5224910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80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26" y="5182254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/>
          <a:srcRect l="13879" t="16324" r="11121" b="2425"/>
          <a:stretch/>
        </p:blipFill>
        <p:spPr>
          <a:xfrm>
            <a:off x="1814615" y="5439430"/>
            <a:ext cx="569713" cy="41145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293719" y="3342590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4553" y="2161440"/>
            <a:ext cx="2949835" cy="208097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726236" y="6011996"/>
            <a:ext cx="7691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alternative (non-randomized, maybe non-contemporaneous) comparison groups</a:t>
            </a:r>
          </a:p>
        </p:txBody>
      </p:sp>
      <p:pic>
        <p:nvPicPr>
          <p:cNvPr id="32" name="Picture 2" descr="Image result for counterfactual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588" y="2471946"/>
            <a:ext cx="2610306" cy="234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62266" y="2169149"/>
            <a:ext cx="2809429" cy="1600438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n-lt"/>
              </a:rPr>
              <a:t>Assumptions: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  <a:latin typeface="+mn-lt"/>
              </a:rPr>
              <a:t>Many…. Broadly, HIV incidence </a:t>
            </a:r>
            <a:r>
              <a:rPr lang="en-US" sz="1600" i="1" dirty="0">
                <a:solidFill>
                  <a:srgbClr val="FF0000"/>
                </a:solidFill>
                <a:latin typeface="+mn-lt"/>
              </a:rPr>
              <a:t>would have been </a:t>
            </a:r>
            <a:r>
              <a:rPr lang="en-US" sz="1600" dirty="0">
                <a:solidFill>
                  <a:srgbClr val="FF0000"/>
                </a:solidFill>
                <a:latin typeface="+mn-lt"/>
              </a:rPr>
              <a:t>as predicted, if counterfactual/risk models were correct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64615" y="2169828"/>
            <a:ext cx="2809429" cy="233910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n-lt"/>
              </a:rPr>
              <a:t>Advantages: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+mn-lt"/>
              </a:rPr>
              <a:t>If PrEP agent is perfect and trial is large enough, this approach does seem workable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+mn-lt"/>
              </a:rPr>
              <a:t>Counterfactual estimates are not hard to generate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+mn-lt"/>
              </a:rPr>
              <a:t>Provides adjunctive supportive data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86014" y="2151750"/>
            <a:ext cx="2809429" cy="1600438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n-lt"/>
              </a:rPr>
              <a:t>Disadvantages: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+mn-lt"/>
              </a:rPr>
              <a:t>Subject to bias/ confounding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  <a:latin typeface="+mn-lt"/>
              </a:rPr>
              <a:t>No randomized assessment, including of safety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30929" y="5088666"/>
            <a:ext cx="4876799" cy="1107996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Examples: </a:t>
            </a:r>
          </a:p>
          <a:p>
            <a:pPr algn="ctr"/>
            <a:r>
              <a:rPr lang="en-US" dirty="0">
                <a:solidFill>
                  <a:srgbClr val="000000"/>
                </a:solidFill>
                <a:sym typeface="Helvetica"/>
              </a:rPr>
              <a:t>Partners Demonstration Project </a:t>
            </a:r>
            <a:r>
              <a:rPr lang="en-US" sz="1200" dirty="0">
                <a:solidFill>
                  <a:srgbClr val="000000"/>
                </a:solidFill>
                <a:sym typeface="Helvetica"/>
              </a:rPr>
              <a:t>(FTC/TDF+ART)</a:t>
            </a:r>
            <a:r>
              <a:rPr lang="en-US" dirty="0">
                <a:solidFill>
                  <a:srgbClr val="000000"/>
                </a:solidFill>
                <a:sym typeface="Helvetica"/>
              </a:rPr>
              <a:t>, HOPE &amp; DREAM </a:t>
            </a:r>
            <a:r>
              <a:rPr lang="en-US" sz="1200" dirty="0">
                <a:solidFill>
                  <a:srgbClr val="000000"/>
                </a:solidFill>
                <a:sym typeface="Helvetica"/>
              </a:rPr>
              <a:t>(DPV ring OLEs)</a:t>
            </a:r>
            <a:r>
              <a:rPr lang="en-US" dirty="0">
                <a:solidFill>
                  <a:srgbClr val="000000"/>
                </a:solidFill>
                <a:sym typeface="Helvetica"/>
              </a:rPr>
              <a:t>, DISCOVER </a:t>
            </a:r>
            <a:r>
              <a:rPr lang="en-US" sz="1200" dirty="0">
                <a:solidFill>
                  <a:srgbClr val="000000"/>
                </a:solidFill>
                <a:sym typeface="Helvetica"/>
              </a:rPr>
              <a:t>(FTC/TAF, in addition to direct comparison to FTC/TDF)</a:t>
            </a:r>
          </a:p>
        </p:txBody>
      </p:sp>
    </p:spTree>
    <p:extLst>
      <p:ext uri="{BB962C8B-B14F-4D97-AF65-F5344CB8AC3E}">
        <p14:creationId xmlns:p14="http://schemas.microsoft.com/office/powerpoint/2010/main" val="346413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F944F54-2286-E74D-93F1-D82928B3D0C6}"/>
              </a:ext>
            </a:extLst>
          </p:cNvPr>
          <p:cNvSpPr/>
          <p:nvPr/>
        </p:nvSpPr>
        <p:spPr>
          <a:xfrm>
            <a:off x="19777" y="1180377"/>
            <a:ext cx="3184071" cy="3184727"/>
          </a:xfrm>
          <a:prstGeom prst="roundRect">
            <a:avLst>
              <a:gd name="adj" fmla="val 48136"/>
            </a:avLst>
          </a:prstGeom>
          <a:solidFill>
            <a:schemeClr val="accent1">
              <a:alpha val="22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68A3B41-8F40-DA40-A8CA-00C39948D1BA}"/>
              </a:ext>
            </a:extLst>
          </p:cNvPr>
          <p:cNvSpPr/>
          <p:nvPr/>
        </p:nvSpPr>
        <p:spPr>
          <a:xfrm>
            <a:off x="2951762" y="1260078"/>
            <a:ext cx="3147856" cy="2961010"/>
          </a:xfrm>
          <a:prstGeom prst="roundRect">
            <a:avLst>
              <a:gd name="adj" fmla="val 48136"/>
            </a:avLst>
          </a:prstGeom>
          <a:solidFill>
            <a:schemeClr val="accent4">
              <a:lumMod val="60000"/>
              <a:lumOff val="40000"/>
              <a:alpha val="17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A7762271-A5F7-834A-ABB1-69F5632D42B2}"/>
              </a:ext>
            </a:extLst>
          </p:cNvPr>
          <p:cNvSpPr/>
          <p:nvPr/>
        </p:nvSpPr>
        <p:spPr>
          <a:xfrm>
            <a:off x="1547664" y="2706014"/>
            <a:ext cx="3429290" cy="3315274"/>
          </a:xfrm>
          <a:prstGeom prst="roundRect">
            <a:avLst>
              <a:gd name="adj" fmla="val 48136"/>
            </a:avLst>
          </a:prstGeom>
          <a:solidFill>
            <a:srgbClr val="C00000">
              <a:alpha val="13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DC60A6-2749-7B49-B9B8-11E45F357E01}"/>
              </a:ext>
            </a:extLst>
          </p:cNvPr>
          <p:cNvSpPr txBox="1"/>
          <p:nvPr/>
        </p:nvSpPr>
        <p:spPr>
          <a:xfrm>
            <a:off x="323528" y="1628800"/>
            <a:ext cx="23844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Design</a:t>
            </a:r>
            <a:endParaRPr lang="en-US" sz="1600" b="1" dirty="0"/>
          </a:p>
          <a:p>
            <a:pPr algn="ctr"/>
            <a:r>
              <a:rPr lang="en-US" sz="2000" dirty="0"/>
              <a:t>One example: Ensuring confidence in the efficacy and safety of the new product(s)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0FB7EF-2C06-BD43-8726-10B933574438}"/>
              </a:ext>
            </a:extLst>
          </p:cNvPr>
          <p:cNvSpPr txBox="1"/>
          <p:nvPr/>
        </p:nvSpPr>
        <p:spPr>
          <a:xfrm>
            <a:off x="3294366" y="1340768"/>
            <a:ext cx="25017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Operations</a:t>
            </a:r>
            <a:endParaRPr lang="en-US" sz="1600" b="1" dirty="0"/>
          </a:p>
          <a:p>
            <a:pPr algn="ctr"/>
            <a:r>
              <a:rPr lang="en-US" sz="2000" dirty="0"/>
              <a:t>One example: Ensuring that the trial is feasible and appropriate to the settings and the populations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E8BF59-D1CC-5D48-82E1-21CE3AAB4B7B}"/>
              </a:ext>
            </a:extLst>
          </p:cNvPr>
          <p:cNvSpPr txBox="1"/>
          <p:nvPr/>
        </p:nvSpPr>
        <p:spPr>
          <a:xfrm>
            <a:off x="1835696" y="3866272"/>
            <a:ext cx="27247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Ethics</a:t>
            </a:r>
            <a:endParaRPr lang="en-US" sz="1600" b="1" dirty="0"/>
          </a:p>
          <a:p>
            <a:pPr algn="ctr"/>
            <a:r>
              <a:rPr lang="en-US" sz="2000" dirty="0"/>
              <a:t>One example: Ensuring the design and conduct of a trial doesn't coerce participants to forgo prevention SOC</a:t>
            </a:r>
          </a:p>
        </p:txBody>
      </p:sp>
      <p:sp>
        <p:nvSpPr>
          <p:cNvPr id="17" name="Left Arrow Callout 16">
            <a:extLst>
              <a:ext uri="{FF2B5EF4-FFF2-40B4-BE49-F238E27FC236}">
                <a16:creationId xmlns:a16="http://schemas.microsoft.com/office/drawing/2014/main" id="{BD250A72-5080-CE49-A7EB-0ACFA7C8E9E3}"/>
              </a:ext>
            </a:extLst>
          </p:cNvPr>
          <p:cNvSpPr/>
          <p:nvPr/>
        </p:nvSpPr>
        <p:spPr>
          <a:xfrm rot="1505509">
            <a:off x="3214107" y="3623410"/>
            <a:ext cx="5559247" cy="2085315"/>
          </a:xfrm>
          <a:prstGeom prst="leftArrowCallout">
            <a:avLst>
              <a:gd name="adj1" fmla="val 4868"/>
              <a:gd name="adj2" fmla="val 17025"/>
              <a:gd name="adj3" fmla="val 29410"/>
              <a:gd name="adj4" fmla="val 6563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C4EB23-F2EF-FE46-9C8A-651307BA30D9}"/>
              </a:ext>
            </a:extLst>
          </p:cNvPr>
          <p:cNvSpPr txBox="1"/>
          <p:nvPr/>
        </p:nvSpPr>
        <p:spPr>
          <a:xfrm rot="1531208">
            <a:off x="4975594" y="4088224"/>
            <a:ext cx="37543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Regulatory</a:t>
            </a:r>
            <a:endParaRPr lang="en-US" sz="1600" b="1" dirty="0"/>
          </a:p>
          <a:p>
            <a:pPr algn="ctr"/>
            <a:r>
              <a:rPr lang="en-US" sz="2000" dirty="0"/>
              <a:t>Ensuring study outcomes are ethical and sufficient to recommend marketing of a product as safe and effective to all populations in need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1E2C431-A07C-994B-9C9A-52E88EF11C5F}"/>
              </a:ext>
            </a:extLst>
          </p:cNvPr>
          <p:cNvSpPr txBox="1">
            <a:spLocks/>
          </p:cNvSpPr>
          <p:nvPr/>
        </p:nvSpPr>
        <p:spPr bwMode="auto">
          <a:xfrm>
            <a:off x="134938" y="-153988"/>
            <a:ext cx="8890000" cy="11430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mbria"/>
                <a:ea typeface="MS PGothic"/>
                <a:cs typeface="Cambria"/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MS PGothic"/>
                <a:cs typeface="MS PGothic"/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MS PGothic"/>
                <a:cs typeface="MS PGothic"/>
              </a:defRPr>
            </a:lvl3pPr>
            <a:lvl4pPr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MS PGothic"/>
                <a:cs typeface="MS PGothic"/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MS PGothic"/>
                <a:cs typeface="MS PGothic"/>
              </a:defRPr>
            </a:lvl5pPr>
            <a:lvl6pPr marL="45720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ＭＳ Ｐゴシック"/>
                <a:cs typeface="ＭＳ Ｐゴシック"/>
              </a:defRPr>
            </a:lvl6pPr>
            <a:lvl7pPr marL="91440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ＭＳ Ｐゴシック"/>
                <a:cs typeface="ＭＳ Ｐゴシック"/>
              </a:defRPr>
            </a:lvl7pPr>
            <a:lvl8pPr marL="137160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ＭＳ Ｐゴシック"/>
                <a:cs typeface="ＭＳ Ｐゴシック"/>
              </a:defRPr>
            </a:lvl8pPr>
            <a:lvl9pPr marL="182880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ＭＳ Ｐゴシック"/>
                <a:cs typeface="ＭＳ Ｐゴシック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5400" dirty="0">
                <a:solidFill>
                  <a:srgbClr val="FFFFFF"/>
                </a:solidFill>
                <a:latin typeface="Cambria" panose="02040503050406030204" pitchFamily="18" charset="0"/>
                <a:ea typeface="ＭＳ Ｐゴシック" pitchFamily="34" charset="-128"/>
              </a:rPr>
              <a:t>Considerations</a:t>
            </a:r>
            <a:endParaRPr kumimoji="0" lang="en-US" altLang="en-US" sz="5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1135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11486</TotalTime>
  <Words>839</Words>
  <Application>Microsoft Macintosh PowerPoint</Application>
  <PresentationFormat>On-screen Show (4:3)</PresentationFormat>
  <Paragraphs>104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ＭＳ Ｐゴシック</vt:lpstr>
      <vt:lpstr>ＭＳ Ｐゴシック</vt:lpstr>
      <vt:lpstr>Arial</vt:lpstr>
      <vt:lpstr>Arial Narrow</vt:lpstr>
      <vt:lpstr>Calibri</vt:lpstr>
      <vt:lpstr>Cambria</vt:lpstr>
      <vt:lpstr>Garamond</vt:lpstr>
      <vt:lpstr>Helvetica</vt:lpstr>
      <vt:lpstr>Wingdings</vt:lpstr>
      <vt:lpstr>Office Theme</vt:lpstr>
      <vt:lpstr>6_Default Design</vt:lpstr>
      <vt:lpstr>Trial Design Concepts in the  Era(s) of Oral TDF/FTC</vt:lpstr>
      <vt:lpstr>Pre Oral TDF/FTC</vt:lpstr>
      <vt:lpstr>With Oral FTC/TDF:  Placebo control, PrEP as part of standard of prevention package</vt:lpstr>
      <vt:lpstr>With Oral FTC/TDF:  PrEP as active comparator</vt:lpstr>
      <vt:lpstr>“Post” Oral FTC/TDF:  trials among those who declare that PrEP is not for them</vt:lpstr>
      <vt:lpstr>“Post” Oral FTC/TDF:  comparator trials using hypothetical comparisons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AVAC-USAID  Quarterly Meeting</dc:title>
  <dc:creator>Navita Jain</dc:creator>
  <cp:lastModifiedBy>Microsoft Office User</cp:lastModifiedBy>
  <cp:revision>180</cp:revision>
  <dcterms:modified xsi:type="dcterms:W3CDTF">2020-07-14T18:34:22Z</dcterms:modified>
</cp:coreProperties>
</file>